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9" r:id="rId4"/>
    <p:sldId id="267" r:id="rId5"/>
    <p:sldId id="266" r:id="rId6"/>
    <p:sldId id="258" r:id="rId7"/>
    <p:sldId id="261" r:id="rId8"/>
    <p:sldId id="262" r:id="rId9"/>
    <p:sldId id="263" r:id="rId10"/>
    <p:sldId id="264" r:id="rId11"/>
    <p:sldId id="265" r:id="rId12"/>
  </p:sldIdLst>
  <p:sldSz cx="18288000" cy="10287000"/>
  <p:notesSz cx="6858000" cy="9144000"/>
  <p:embeddedFontLst>
    <p:embeddedFont>
      <p:font typeface="Algerian" panose="04020705040A02060702" pitchFamily="82" charset="0"/>
      <p:regular r:id="rId14"/>
    </p:embeddedFont>
    <p:embeddedFont>
      <p:font typeface="Anantason Bold" panose="020B0604020202020204" charset="-34"/>
      <p:regular r:id="rId15"/>
    </p:embeddedFont>
    <p:embeddedFont>
      <p:font typeface="Arial Narrow" panose="020B0606020202030204" pitchFamily="34" charset="0"/>
      <p:regular r:id="rId16"/>
      <p:bold r:id="rId17"/>
      <p:italic r:id="rId18"/>
      <p:boldItalic r:id="rId19"/>
    </p:embeddedFont>
    <p:embeddedFont>
      <p:font typeface="Bebas Neue Cyrillic" panose="020B0604020202020204" charset="0"/>
      <p:regular r:id="rId20"/>
    </p:embeddedFont>
    <p:embeddedFont>
      <p:font typeface="Canva Sans" panose="020B0604020202020204" charset="0"/>
      <p:regular r:id="rId21"/>
    </p:embeddedFont>
    <p:embeddedFont>
      <p:font typeface="Canva Sans Bold" panose="020B0604020202020204" charset="0"/>
      <p:regular r:id="rId22"/>
    </p:embeddedFont>
    <p:embeddedFont>
      <p:font typeface="Glacial Indifference" panose="020B0604020202020204" charset="0"/>
      <p:regular r:id="rId23"/>
    </p:embeddedFont>
    <p:embeddedFont>
      <p:font typeface="Glacial Indifference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3987" autoAdjust="0"/>
  </p:normalViewPr>
  <p:slideViewPr>
    <p:cSldViewPr>
      <p:cViewPr varScale="1">
        <p:scale>
          <a:sx n="32" d="100"/>
          <a:sy n="32" d="100"/>
        </p:scale>
        <p:origin x="53" y="6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34998C-C45E-40EA-A028-7B3DF97926E5}" type="datetimeFigureOut">
              <a:rPr lang="en-IN" smtClean="0"/>
              <a:t>18-02-2026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A06219-D37F-471E-9D6C-67B897AF1392}" type="slidenum">
              <a:rPr lang="en-IN" smtClean="0"/>
              <a:t>‹#›</a:t>
            </a:fld>
            <a:endParaRPr lang="en-IN"/>
          </a:p>
        </p:txBody>
      </p:sp>
    </p:spTree>
    <p:extLst>
      <p:ext uri="{BB962C8B-B14F-4D97-AF65-F5344CB8AC3E}">
        <p14:creationId xmlns:p14="http://schemas.microsoft.com/office/powerpoint/2010/main" val="2074251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3A06219-D37F-471E-9D6C-67B897AF1392}" type="slidenum">
              <a:rPr lang="en-IN" smtClean="0"/>
              <a:t>4</a:t>
            </a:fld>
            <a:endParaRPr lang="en-IN"/>
          </a:p>
        </p:txBody>
      </p:sp>
    </p:spTree>
    <p:extLst>
      <p:ext uri="{BB962C8B-B14F-4D97-AF65-F5344CB8AC3E}">
        <p14:creationId xmlns:p14="http://schemas.microsoft.com/office/powerpoint/2010/main" val="1215867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3A06219-D37F-471E-9D6C-67B897AF1392}" type="slidenum">
              <a:rPr lang="en-IN" smtClean="0"/>
              <a:t>11</a:t>
            </a:fld>
            <a:endParaRPr lang="en-IN"/>
          </a:p>
        </p:txBody>
      </p:sp>
    </p:spTree>
    <p:extLst>
      <p:ext uri="{BB962C8B-B14F-4D97-AF65-F5344CB8AC3E}">
        <p14:creationId xmlns:p14="http://schemas.microsoft.com/office/powerpoint/2010/main" val="2356149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2/18/2026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2/18/2026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2/18/2026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2/18/2026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6028154" cy="5879465"/>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1937309" y="4565443"/>
            <a:ext cx="6645967" cy="572155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384940" y="7706485"/>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217443" y="588644"/>
            <a:ext cx="2516587" cy="2155114"/>
          </a:xfrm>
          <a:custGeom>
            <a:avLst/>
            <a:gdLst/>
            <a:ahLst/>
            <a:cxnLst/>
            <a:rect l="l" t="t" r="r" b="b"/>
            <a:pathLst>
              <a:path w="2516587" h="2155114">
                <a:moveTo>
                  <a:pt x="2516588" y="0"/>
                </a:moveTo>
                <a:lnTo>
                  <a:pt x="0" y="0"/>
                </a:lnTo>
                <a:lnTo>
                  <a:pt x="0" y="2155114"/>
                </a:lnTo>
                <a:lnTo>
                  <a:pt x="2516588" y="2155114"/>
                </a:lnTo>
                <a:lnTo>
                  <a:pt x="2516588"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9139238" y="4819967"/>
            <a:ext cx="9525" cy="580390"/>
          </a:xfrm>
          <a:prstGeom prst="rect">
            <a:avLst/>
          </a:prstGeom>
        </p:spPr>
        <p:txBody>
          <a:bodyPr lIns="0" tIns="0" rIns="0" bIns="0" rtlCol="0" anchor="t">
            <a:spAutoFit/>
          </a:bodyPr>
          <a:lstStyle/>
          <a:p>
            <a:pPr algn="ctr">
              <a:lnSpc>
                <a:spcPts val="4759"/>
              </a:lnSpc>
              <a:spcBef>
                <a:spcPct val="0"/>
              </a:spcBef>
            </a:pPr>
            <a:endParaRPr/>
          </a:p>
        </p:txBody>
      </p:sp>
      <p:sp>
        <p:nvSpPr>
          <p:cNvPr id="7" name="TextBox 7"/>
          <p:cNvSpPr txBox="1"/>
          <p:nvPr/>
        </p:nvSpPr>
        <p:spPr>
          <a:xfrm>
            <a:off x="3012990" y="3845405"/>
            <a:ext cx="11895237" cy="1659254"/>
          </a:xfrm>
          <a:prstGeom prst="rect">
            <a:avLst/>
          </a:prstGeom>
        </p:spPr>
        <p:txBody>
          <a:bodyPr lIns="0" tIns="0" rIns="0" bIns="0" rtlCol="0" anchor="t">
            <a:spAutoFit/>
          </a:bodyPr>
          <a:lstStyle/>
          <a:p>
            <a:pPr algn="ctr">
              <a:lnSpc>
                <a:spcPts val="6720"/>
              </a:lnSpc>
              <a:spcBef>
                <a:spcPct val="0"/>
              </a:spcBef>
            </a:pPr>
            <a:r>
              <a:rPr lang="en-US" sz="4600" b="1" dirty="0">
                <a:solidFill>
                  <a:srgbClr val="000000"/>
                </a:solidFill>
                <a:latin typeface="Canva Sans Bold"/>
                <a:ea typeface="Canva Sans Bold"/>
                <a:cs typeface="Canva Sans Bold"/>
                <a:sym typeface="Canva Sans Bold"/>
              </a:rPr>
              <a:t>Food Trends: Understanding Customer Preferences</a:t>
            </a:r>
          </a:p>
        </p:txBody>
      </p:sp>
      <p:sp>
        <p:nvSpPr>
          <p:cNvPr id="8" name="TextBox 8"/>
          <p:cNvSpPr txBox="1"/>
          <p:nvPr/>
        </p:nvSpPr>
        <p:spPr>
          <a:xfrm>
            <a:off x="2286000" y="921645"/>
            <a:ext cx="13158310" cy="1752339"/>
          </a:xfrm>
          <a:prstGeom prst="rect">
            <a:avLst/>
          </a:prstGeom>
        </p:spPr>
        <p:txBody>
          <a:bodyPr lIns="0" tIns="0" rIns="0" bIns="0" rtlCol="0" anchor="t">
            <a:spAutoFit/>
          </a:bodyPr>
          <a:lstStyle/>
          <a:p>
            <a:pPr algn="ctr">
              <a:lnSpc>
                <a:spcPts val="7139"/>
              </a:lnSpc>
              <a:spcBef>
                <a:spcPct val="0"/>
              </a:spcBef>
            </a:pPr>
            <a:r>
              <a:rPr lang="en-US" sz="5200" b="1" dirty="0">
                <a:solidFill>
                  <a:srgbClr val="1800AD"/>
                </a:solidFill>
                <a:latin typeface="Canva Sans Bold"/>
                <a:ea typeface="Canva Sans Bold"/>
                <a:cs typeface="Canva Sans Bold"/>
                <a:sym typeface="Canva Sans Bold"/>
              </a:rPr>
              <a:t>Infosys Springboard Internship </a:t>
            </a:r>
          </a:p>
          <a:p>
            <a:pPr algn="ctr">
              <a:lnSpc>
                <a:spcPts val="7139"/>
              </a:lnSpc>
              <a:spcBef>
                <a:spcPct val="0"/>
              </a:spcBef>
            </a:pPr>
            <a:r>
              <a:rPr lang="en-US" sz="5200" b="1" dirty="0">
                <a:solidFill>
                  <a:srgbClr val="1800AD"/>
                </a:solidFill>
                <a:latin typeface="Canva Sans Bold"/>
                <a:ea typeface="Canva Sans Bold"/>
                <a:cs typeface="Canva Sans Bold"/>
                <a:sym typeface="Canva Sans Bold"/>
              </a:rPr>
              <a:t>Group – 1    Batch – 11 </a:t>
            </a:r>
          </a:p>
        </p:txBody>
      </p:sp>
      <p:sp>
        <p:nvSpPr>
          <p:cNvPr id="9" name="TextBox 9"/>
          <p:cNvSpPr txBox="1"/>
          <p:nvPr/>
        </p:nvSpPr>
        <p:spPr>
          <a:xfrm>
            <a:off x="2536348" y="6761874"/>
            <a:ext cx="2111852" cy="679450"/>
          </a:xfrm>
          <a:prstGeom prst="rect">
            <a:avLst/>
          </a:prstGeom>
        </p:spPr>
        <p:txBody>
          <a:bodyPr wrap="square" lIns="0" tIns="0" rIns="0" bIns="0" rtlCol="0" anchor="t">
            <a:spAutoFit/>
          </a:bodyPr>
          <a:lstStyle/>
          <a:p>
            <a:pPr algn="ctr">
              <a:lnSpc>
                <a:spcPts val="5599"/>
              </a:lnSpc>
              <a:spcBef>
                <a:spcPct val="0"/>
              </a:spcBef>
            </a:pPr>
            <a:r>
              <a:rPr lang="en-US" sz="3999" b="1" dirty="0">
                <a:solidFill>
                  <a:srgbClr val="000000"/>
                </a:solidFill>
                <a:latin typeface="Canva Sans Bold"/>
                <a:ea typeface="Canva Sans Bold"/>
                <a:cs typeface="Canva Sans Bold"/>
                <a:sym typeface="Canva Sans Bold"/>
              </a:rPr>
              <a:t>Mentor:</a:t>
            </a:r>
          </a:p>
        </p:txBody>
      </p:sp>
      <p:sp>
        <p:nvSpPr>
          <p:cNvPr id="10" name="TextBox 10"/>
          <p:cNvSpPr txBox="1"/>
          <p:nvPr/>
        </p:nvSpPr>
        <p:spPr>
          <a:xfrm>
            <a:off x="2536348" y="7567333"/>
            <a:ext cx="3491805"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Ms. Nityasree</a:t>
            </a:r>
          </a:p>
        </p:txBody>
      </p:sp>
      <p:sp>
        <p:nvSpPr>
          <p:cNvPr id="11" name="TextBox 11"/>
          <p:cNvSpPr txBox="1"/>
          <p:nvPr/>
        </p:nvSpPr>
        <p:spPr>
          <a:xfrm>
            <a:off x="10901702" y="6761874"/>
            <a:ext cx="3500097" cy="679450"/>
          </a:xfrm>
          <a:prstGeom prst="rect">
            <a:avLst/>
          </a:prstGeom>
        </p:spPr>
        <p:txBody>
          <a:bodyPr wrap="square" lIns="0" tIns="0" rIns="0" bIns="0" rtlCol="0" anchor="t">
            <a:spAutoFit/>
          </a:bodyPr>
          <a:lstStyle/>
          <a:p>
            <a:pPr algn="ctr">
              <a:lnSpc>
                <a:spcPts val="5599"/>
              </a:lnSpc>
              <a:spcBef>
                <a:spcPct val="0"/>
              </a:spcBef>
            </a:pPr>
            <a:r>
              <a:rPr lang="en-US" sz="3999" b="1" dirty="0">
                <a:solidFill>
                  <a:srgbClr val="000000"/>
                </a:solidFill>
                <a:latin typeface="Canva Sans Bold"/>
                <a:ea typeface="Canva Sans Bold"/>
                <a:cs typeface="Canva Sans Bold"/>
                <a:sym typeface="Canva Sans Bold"/>
              </a:rPr>
              <a:t>Presented by:</a:t>
            </a:r>
          </a:p>
        </p:txBody>
      </p:sp>
      <p:sp>
        <p:nvSpPr>
          <p:cNvPr id="12" name="TextBox 12"/>
          <p:cNvSpPr txBox="1"/>
          <p:nvPr/>
        </p:nvSpPr>
        <p:spPr>
          <a:xfrm>
            <a:off x="10901702" y="7567333"/>
            <a:ext cx="3347697"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Abhinit Kumar</a:t>
            </a:r>
          </a:p>
        </p:txBody>
      </p:sp>
      <p:sp>
        <p:nvSpPr>
          <p:cNvPr id="13" name="TextBox 13"/>
          <p:cNvSpPr txBox="1"/>
          <p:nvPr/>
        </p:nvSpPr>
        <p:spPr>
          <a:xfrm>
            <a:off x="11533150" y="8304568"/>
            <a:ext cx="2106649" cy="613410"/>
          </a:xfrm>
          <a:prstGeom prst="rect">
            <a:avLst/>
          </a:prstGeom>
        </p:spPr>
        <p:txBody>
          <a:bodyPr wrap="square" lIns="0" tIns="0" rIns="0" bIns="0" rtlCol="0" anchor="t">
            <a:spAutoFit/>
          </a:bodyPr>
          <a:lstStyle/>
          <a:p>
            <a:pPr algn="ctr">
              <a:lnSpc>
                <a:spcPts val="5039"/>
              </a:lnSpc>
              <a:spcBef>
                <a:spcPct val="0"/>
              </a:spcBef>
            </a:pPr>
            <a:r>
              <a:rPr lang="en-US" sz="3599" dirty="0">
                <a:solidFill>
                  <a:srgbClr val="000000"/>
                </a:solidFill>
                <a:latin typeface="Canva Sans"/>
                <a:ea typeface="Canva Sans"/>
                <a:cs typeface="Canva Sans"/>
                <a:sym typeface="Canva Sans"/>
              </a:rPr>
              <a:t>Team - A</a:t>
            </a:r>
          </a:p>
        </p:txBody>
      </p:sp>
      <p:sp>
        <p:nvSpPr>
          <p:cNvPr id="14" name="TextBox 14"/>
          <p:cNvSpPr txBox="1"/>
          <p:nvPr/>
        </p:nvSpPr>
        <p:spPr>
          <a:xfrm>
            <a:off x="6087649" y="5692417"/>
            <a:ext cx="6172199" cy="580390"/>
          </a:xfrm>
          <a:prstGeom prst="rect">
            <a:avLst/>
          </a:prstGeom>
        </p:spPr>
        <p:txBody>
          <a:bodyPr wrap="square" lIns="0" tIns="0" rIns="0" bIns="0" rtlCol="0" anchor="t">
            <a:spAutoFit/>
          </a:bodyPr>
          <a:lstStyle/>
          <a:p>
            <a:pPr algn="ctr">
              <a:lnSpc>
                <a:spcPts val="4759"/>
              </a:lnSpc>
              <a:spcBef>
                <a:spcPct val="0"/>
              </a:spcBef>
            </a:pPr>
            <a:r>
              <a:rPr lang="en-US" sz="3399" b="1" dirty="0">
                <a:solidFill>
                  <a:srgbClr val="000000"/>
                </a:solidFill>
                <a:latin typeface="Canva Sans Bold"/>
                <a:ea typeface="Canva Sans Bold"/>
                <a:cs typeface="Canva Sans Bold"/>
                <a:sym typeface="Canva Sans Bold"/>
              </a:rPr>
              <a:t>Domain:</a:t>
            </a:r>
            <a:r>
              <a:rPr lang="en-US" sz="3399" dirty="0">
                <a:solidFill>
                  <a:srgbClr val="000000"/>
                </a:solidFill>
                <a:latin typeface="Canva Sans"/>
                <a:ea typeface="Canva Sans"/>
                <a:cs typeface="Canva Sans"/>
                <a:sym typeface="Canva Sans"/>
              </a:rPr>
              <a:t> Data Visualization</a:t>
            </a:r>
          </a:p>
        </p:txBody>
      </p:sp>
      <p:sp>
        <p:nvSpPr>
          <p:cNvPr id="15" name="TextBox 15"/>
          <p:cNvSpPr txBox="1"/>
          <p:nvPr/>
        </p:nvSpPr>
        <p:spPr>
          <a:xfrm>
            <a:off x="6819716" y="2985548"/>
            <a:ext cx="4281784" cy="838819"/>
          </a:xfrm>
          <a:prstGeom prst="rect">
            <a:avLst/>
          </a:prstGeom>
        </p:spPr>
        <p:txBody>
          <a:bodyPr wrap="square" lIns="0" tIns="0" rIns="0" bIns="0" rtlCol="0" anchor="t">
            <a:spAutoFit/>
          </a:bodyPr>
          <a:lstStyle/>
          <a:p>
            <a:pPr algn="ctr">
              <a:lnSpc>
                <a:spcPts val="7000"/>
              </a:lnSpc>
              <a:spcBef>
                <a:spcPct val="0"/>
              </a:spcBef>
            </a:pPr>
            <a:r>
              <a:rPr lang="en-US" sz="4800" b="1" dirty="0">
                <a:solidFill>
                  <a:srgbClr val="004AAD"/>
                </a:solidFill>
                <a:latin typeface="Canva Sans Bold"/>
                <a:ea typeface="Canva Sans Bold"/>
                <a:cs typeface="Canva Sans Bold"/>
                <a:sym typeface="Canva Sans Bold"/>
              </a:rPr>
              <a:t>Project Title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800600" cy="55245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200" y="5524497"/>
            <a:ext cx="5486400" cy="4762501"/>
          </a:xfrm>
          <a:custGeom>
            <a:avLst/>
            <a:gdLst/>
            <a:ahLst/>
            <a:cxnLst/>
            <a:rect l="l" t="t" r="r" b="b"/>
            <a:pathLst>
              <a:path w="7543984" h="6282081">
                <a:moveTo>
                  <a:pt x="7543983" y="6282081"/>
                </a:moveTo>
                <a:lnTo>
                  <a:pt x="0" y="6282081"/>
                </a:lnTo>
                <a:lnTo>
                  <a:pt x="0" y="0"/>
                </a:lnTo>
                <a:lnTo>
                  <a:pt x="7543983" y="0"/>
                </a:lnTo>
                <a:lnTo>
                  <a:pt x="7543983"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3503214" y="545783"/>
            <a:ext cx="11956613"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ACKNOWLEDGEMENT &amp; REFERENCES</a:t>
            </a:r>
          </a:p>
        </p:txBody>
      </p:sp>
      <p:sp>
        <p:nvSpPr>
          <p:cNvPr id="7" name="TextBox 7"/>
          <p:cNvSpPr txBox="1"/>
          <p:nvPr/>
        </p:nvSpPr>
        <p:spPr>
          <a:xfrm>
            <a:off x="1028700" y="1792644"/>
            <a:ext cx="16230600" cy="8035924"/>
          </a:xfrm>
          <a:prstGeom prst="rect">
            <a:avLst/>
          </a:prstGeom>
        </p:spPr>
        <p:txBody>
          <a:bodyPr lIns="0" tIns="0" rIns="0" bIns="0" rtlCol="0" anchor="t">
            <a:spAutoFit/>
          </a:bodyPr>
          <a:lstStyle/>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would like to express our </a:t>
            </a:r>
            <a:r>
              <a:rPr lang="en-US" sz="3500" b="1" dirty="0">
                <a:solidFill>
                  <a:srgbClr val="000000"/>
                </a:solidFill>
                <a:latin typeface="Glacial Indifference Bold"/>
                <a:ea typeface="Glacial Indifference Bold"/>
                <a:cs typeface="Glacial Indifference Bold"/>
                <a:sym typeface="Glacial Indifference Bold"/>
              </a:rPr>
              <a:t>heartfelt gratitude</a:t>
            </a:r>
            <a:r>
              <a:rPr lang="en-US" sz="3500" dirty="0">
                <a:solidFill>
                  <a:srgbClr val="000000"/>
                </a:solidFill>
                <a:latin typeface="Glacial Indifference"/>
                <a:ea typeface="Glacial Indifference"/>
                <a:cs typeface="Glacial Indifference"/>
                <a:sym typeface="Glacial Indifference"/>
              </a:rPr>
              <a:t> to the </a:t>
            </a:r>
            <a:r>
              <a:rPr lang="en-US" sz="3500" b="1" dirty="0">
                <a:solidFill>
                  <a:srgbClr val="000000"/>
                </a:solidFill>
                <a:latin typeface="Glacial Indifference Bold"/>
                <a:ea typeface="Glacial Indifference Bold"/>
                <a:cs typeface="Glacial Indifference Bold"/>
                <a:sym typeface="Glacial Indifference Bold"/>
              </a:rPr>
              <a:t>Infosys Springboard Team</a:t>
            </a:r>
            <a:r>
              <a:rPr lang="en-US" sz="3500" dirty="0">
                <a:solidFill>
                  <a:srgbClr val="000000"/>
                </a:solidFill>
                <a:latin typeface="Glacial Indifference"/>
                <a:ea typeface="Glacial Indifference"/>
                <a:cs typeface="Glacial Indifference"/>
                <a:sym typeface="Glacial Indifference"/>
              </a:rPr>
              <a:t> for organizing this valuable internship opportunity and providing a strong learning platform.</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sincerely thank </a:t>
            </a:r>
            <a:r>
              <a:rPr lang="en-US" sz="3500" b="1" dirty="0">
                <a:solidFill>
                  <a:srgbClr val="000000"/>
                </a:solidFill>
                <a:latin typeface="Glacial Indifference Bold"/>
                <a:ea typeface="Glacial Indifference Bold"/>
                <a:cs typeface="Glacial Indifference Bold"/>
                <a:sym typeface="Glacial Indifference Bold"/>
              </a:rPr>
              <a:t>our Mentor</a:t>
            </a:r>
            <a:r>
              <a:rPr lang="en-US" sz="3500" dirty="0">
                <a:solidFill>
                  <a:srgbClr val="000000"/>
                </a:solidFill>
                <a:latin typeface="Glacial Indifference"/>
                <a:ea typeface="Glacial Indifference"/>
                <a:cs typeface="Glacial Indifference"/>
                <a:sym typeface="Glacial Indifference"/>
              </a:rPr>
              <a:t> for her continuous support, guidance, and constructive feedback throughout the project.</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We are also grateful to </a:t>
            </a:r>
            <a:r>
              <a:rPr lang="en-US" sz="3500" b="1" dirty="0">
                <a:solidFill>
                  <a:srgbClr val="000000"/>
                </a:solidFill>
                <a:latin typeface="Glacial Indifference Bold"/>
                <a:ea typeface="Glacial Indifference Bold"/>
                <a:cs typeface="Glacial Indifference Bold"/>
                <a:sym typeface="Glacial Indifference Bold"/>
              </a:rPr>
              <a:t>our teammates</a:t>
            </a:r>
            <a:r>
              <a:rPr lang="en-US" sz="3500" dirty="0">
                <a:solidFill>
                  <a:srgbClr val="000000"/>
                </a:solidFill>
                <a:latin typeface="Glacial Indifference"/>
                <a:ea typeface="Glacial Indifference"/>
                <a:cs typeface="Glacial Indifference"/>
                <a:sym typeface="Glacial Indifference"/>
              </a:rPr>
              <a:t> for their collaboration, encouragement, and valuable insights during the project work.</a:t>
            </a:r>
          </a:p>
          <a:p>
            <a:pPr algn="just">
              <a:lnSpc>
                <a:spcPts val="4900"/>
              </a:lnSpc>
              <a:spcBef>
                <a:spcPct val="0"/>
              </a:spcBef>
            </a:pPr>
            <a:r>
              <a:rPr lang="en-US" sz="3500" dirty="0">
                <a:solidFill>
                  <a:srgbClr val="000000"/>
                </a:solidFill>
                <a:latin typeface="Glacial Indifference"/>
                <a:ea typeface="Glacial Indifference"/>
                <a:cs typeface="Glacial Indifference"/>
                <a:sym typeface="Glacial Indifference"/>
              </a:rPr>
              <a:t>This internship has been a </a:t>
            </a:r>
            <a:r>
              <a:rPr lang="en-US" sz="3500" b="1" dirty="0">
                <a:solidFill>
                  <a:srgbClr val="000000"/>
                </a:solidFill>
                <a:latin typeface="Glacial Indifference Bold"/>
                <a:ea typeface="Glacial Indifference Bold"/>
                <a:cs typeface="Glacial Indifference Bold"/>
                <a:sym typeface="Glacial Indifference Bold"/>
              </a:rPr>
              <a:t>significant step in our professional growth and technical journey</a:t>
            </a:r>
            <a:r>
              <a:rPr lang="en-US" sz="3500" dirty="0">
                <a:solidFill>
                  <a:srgbClr val="000000"/>
                </a:solidFill>
                <a:latin typeface="Glacial Indifference"/>
                <a:ea typeface="Glacial Indifference"/>
                <a:cs typeface="Glacial Indifference"/>
                <a:sym typeface="Glacial Indifference"/>
              </a:rPr>
              <a:t>, helping us strengthen our skills in data analysis and visualization.</a:t>
            </a:r>
          </a:p>
          <a:p>
            <a:pPr algn="just">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algn="just">
              <a:lnSpc>
                <a:spcPts val="4900"/>
              </a:lnSpc>
              <a:spcBef>
                <a:spcPct val="0"/>
              </a:spcBef>
            </a:pPr>
            <a:r>
              <a:rPr lang="en-US" sz="3500" b="1" dirty="0">
                <a:solidFill>
                  <a:srgbClr val="000000"/>
                </a:solidFill>
                <a:latin typeface="Glacial Indifference Bold"/>
                <a:ea typeface="Glacial Indifference Bold"/>
                <a:cs typeface="Glacial Indifference Bold"/>
                <a:sym typeface="Glacial Indifference Bold"/>
              </a:rPr>
              <a:t>References</a:t>
            </a:r>
          </a:p>
          <a:p>
            <a:pPr marL="755659" lvl="1" indent="-377829" algn="just">
              <a:lnSpc>
                <a:spcPts val="490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Microsoft </a:t>
            </a:r>
            <a:r>
              <a:rPr lang="en-US" sz="3500" b="1" dirty="0">
                <a:solidFill>
                  <a:srgbClr val="000000"/>
                </a:solidFill>
                <a:latin typeface="Glacial Indifference Bold"/>
                <a:ea typeface="Glacial Indifference Bold"/>
                <a:cs typeface="Glacial Indifference Bold"/>
                <a:sym typeface="Glacial Indifference Bold"/>
              </a:rPr>
              <a:t>Power BI Documentation</a:t>
            </a:r>
          </a:p>
          <a:p>
            <a:pPr marL="755659" lvl="1" indent="-377829" algn="just">
              <a:lnSpc>
                <a:spcPts val="4900"/>
              </a:lnSpc>
              <a:spcBef>
                <a:spcPct val="0"/>
              </a:spcBef>
              <a:buFont typeface="Arial"/>
              <a:buChar char="•"/>
            </a:pPr>
            <a:r>
              <a:rPr lang="en-US" sz="3500" b="1" dirty="0">
                <a:solidFill>
                  <a:srgbClr val="000000"/>
                </a:solidFill>
                <a:latin typeface="Glacial Indifference Bold"/>
                <a:ea typeface="Glacial Indifference Bold"/>
                <a:cs typeface="Glacial Indifference Bold"/>
                <a:sym typeface="Glacial Indifference Bold"/>
              </a:rPr>
              <a:t>Infosys Springboard Virtual Internship </a:t>
            </a:r>
            <a:r>
              <a:rPr lang="en-US" sz="3500" dirty="0">
                <a:solidFill>
                  <a:srgbClr val="000000"/>
                </a:solidFill>
                <a:latin typeface="Glacial Indifference"/>
                <a:ea typeface="Glacial Indifference"/>
                <a:cs typeface="Glacial Indifference"/>
                <a:sym typeface="Glacial Indifference"/>
              </a:rPr>
              <a:t>course materials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6028154" cy="5938113"/>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flipH="1" flipV="1">
            <a:off x="11445450" y="4565444"/>
            <a:ext cx="7147349" cy="572155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Freeform 4"/>
          <p:cNvSpPr/>
          <p:nvPr/>
        </p:nvSpPr>
        <p:spPr>
          <a:xfrm flipV="1">
            <a:off x="668539" y="7103186"/>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5" name="TextBox 5"/>
          <p:cNvSpPr txBox="1"/>
          <p:nvPr/>
        </p:nvSpPr>
        <p:spPr>
          <a:xfrm>
            <a:off x="2634754" y="3494931"/>
            <a:ext cx="13018493" cy="2954238"/>
          </a:xfrm>
          <a:prstGeom prst="rect">
            <a:avLst/>
          </a:prstGeom>
        </p:spPr>
        <p:txBody>
          <a:bodyPr lIns="0" tIns="0" rIns="0" bIns="0" rtlCol="0" anchor="t">
            <a:spAutoFit/>
          </a:bodyPr>
          <a:lstStyle/>
          <a:p>
            <a:pPr algn="ctr">
              <a:lnSpc>
                <a:spcPts val="24067"/>
              </a:lnSpc>
            </a:pPr>
            <a:r>
              <a:rPr lang="en-US" sz="17191">
                <a:solidFill>
                  <a:srgbClr val="000000"/>
                </a:solidFill>
                <a:latin typeface="Bebas Neue Cyrillic"/>
                <a:ea typeface="Bebas Neue Cyrillic"/>
                <a:cs typeface="Bebas Neue Cyrillic"/>
                <a:sym typeface="Bebas Neue Cyrillic"/>
              </a:rPr>
              <a:t>THANK YOU</a:t>
            </a:r>
          </a:p>
        </p:txBody>
      </p:sp>
      <p:sp>
        <p:nvSpPr>
          <p:cNvPr id="6" name="Freeform 6"/>
          <p:cNvSpPr/>
          <p:nvPr/>
        </p:nvSpPr>
        <p:spPr>
          <a:xfrm flipH="1">
            <a:off x="15080363" y="1028700"/>
            <a:ext cx="2516587" cy="2155114"/>
          </a:xfrm>
          <a:custGeom>
            <a:avLst/>
            <a:gdLst/>
            <a:ahLst/>
            <a:cxnLst/>
            <a:rect l="l" t="t" r="r" b="b"/>
            <a:pathLst>
              <a:path w="2516587" h="2155114">
                <a:moveTo>
                  <a:pt x="2516588" y="0"/>
                </a:moveTo>
                <a:lnTo>
                  <a:pt x="0" y="0"/>
                </a:lnTo>
                <a:lnTo>
                  <a:pt x="0" y="2155114"/>
                </a:lnTo>
                <a:lnTo>
                  <a:pt x="2516588" y="2155114"/>
                </a:lnTo>
                <a:lnTo>
                  <a:pt x="2516588"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0"/>
            <a:ext cx="5334000" cy="5524500"/>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199" y="6667499"/>
            <a:ext cx="5486399" cy="3619496"/>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956794" y="561123"/>
            <a:ext cx="12190092" cy="870584"/>
          </a:xfrm>
          <a:prstGeom prst="rect">
            <a:avLst/>
          </a:prstGeom>
        </p:spPr>
        <p:txBody>
          <a:bodyPr lIns="0" tIns="0" rIns="0" bIns="0" rtlCol="0" anchor="t">
            <a:spAutoFit/>
          </a:bodyPr>
          <a:lstStyle/>
          <a:p>
            <a:pPr algn="ctr">
              <a:lnSpc>
                <a:spcPts val="7140"/>
              </a:lnSpc>
            </a:pPr>
            <a:r>
              <a:rPr lang="en-US" sz="5100" b="1">
                <a:solidFill>
                  <a:srgbClr val="000000"/>
                </a:solidFill>
                <a:latin typeface="Anantason Bold"/>
                <a:ea typeface="Anantason Bold"/>
                <a:cs typeface="Anantason Bold"/>
                <a:sym typeface="Anantason Bold"/>
              </a:rPr>
              <a:t>OBJECTIVES &amp; PROJECT DESCRIPTION</a:t>
            </a:r>
          </a:p>
        </p:txBody>
      </p:sp>
      <p:sp>
        <p:nvSpPr>
          <p:cNvPr id="5" name="Freeform 5"/>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7" name="TextBox 7"/>
          <p:cNvSpPr txBox="1"/>
          <p:nvPr/>
        </p:nvSpPr>
        <p:spPr>
          <a:xfrm>
            <a:off x="1365397" y="1810151"/>
            <a:ext cx="15557205" cy="2463800"/>
          </a:xfrm>
          <a:prstGeom prst="rect">
            <a:avLst/>
          </a:prstGeom>
        </p:spPr>
        <p:txBody>
          <a:bodyPr lIns="0" tIns="0" rIns="0" bIns="0" rtlCol="0" anchor="t">
            <a:spAutoFit/>
          </a:bodyPr>
          <a:lstStyle/>
          <a:p>
            <a:pPr algn="just">
              <a:lnSpc>
                <a:spcPts val="4900"/>
              </a:lnSpc>
              <a:spcBef>
                <a:spcPct val="0"/>
              </a:spcBef>
            </a:pPr>
            <a:r>
              <a:rPr lang="en-US" sz="3500" b="1">
                <a:solidFill>
                  <a:srgbClr val="000000"/>
                </a:solidFill>
                <a:latin typeface="Glacial Indifference Bold"/>
                <a:ea typeface="Glacial Indifference Bold"/>
                <a:cs typeface="Glacial Indifference Bold"/>
                <a:sym typeface="Glacial Indifference Bold"/>
              </a:rPr>
              <a:t>Objectives :</a:t>
            </a:r>
            <a:r>
              <a:rPr lang="en-US" sz="3500">
                <a:solidFill>
                  <a:srgbClr val="000000"/>
                </a:solidFill>
                <a:latin typeface="Glacial Indifference"/>
                <a:ea typeface="Glacial Indifference"/>
                <a:cs typeface="Glacial Indifference"/>
                <a:sym typeface="Glacial Indifference"/>
              </a:rPr>
              <a:t> To analyze customer food ordering behavior using data visualization and business intelligence techniques, with the aim of identifying meaningful patterns and insights that help food businesses improve customer satisfaction, operational efficiency, and decision-making.</a:t>
            </a:r>
          </a:p>
        </p:txBody>
      </p:sp>
      <p:sp>
        <p:nvSpPr>
          <p:cNvPr id="8" name="TextBox 8"/>
          <p:cNvSpPr txBox="1"/>
          <p:nvPr/>
        </p:nvSpPr>
        <p:spPr>
          <a:xfrm>
            <a:off x="1365397" y="4937125"/>
            <a:ext cx="15557205" cy="4321175"/>
          </a:xfrm>
          <a:prstGeom prst="rect">
            <a:avLst/>
          </a:prstGeom>
        </p:spPr>
        <p:txBody>
          <a:bodyPr lIns="0" tIns="0" rIns="0" bIns="0" rtlCol="0" anchor="t">
            <a:spAutoFit/>
          </a:bodyPr>
          <a:lstStyle/>
          <a:p>
            <a:pPr algn="just">
              <a:lnSpc>
                <a:spcPts val="4900"/>
              </a:lnSpc>
              <a:spcBef>
                <a:spcPct val="0"/>
              </a:spcBef>
            </a:pPr>
            <a:r>
              <a:rPr lang="en-US" sz="3500" b="1">
                <a:solidFill>
                  <a:srgbClr val="000000"/>
                </a:solidFill>
                <a:latin typeface="Glacial Indifference Bold"/>
                <a:ea typeface="Glacial Indifference Bold"/>
                <a:cs typeface="Glacial Indifference Bold"/>
                <a:sym typeface="Glacial Indifference Bold"/>
              </a:rPr>
              <a:t>Project Description :</a:t>
            </a:r>
            <a:r>
              <a:rPr lang="en-US" sz="3500">
                <a:solidFill>
                  <a:srgbClr val="000000"/>
                </a:solidFill>
                <a:latin typeface="Glacial Indifference"/>
                <a:ea typeface="Glacial Indifference"/>
                <a:cs typeface="Glacial Indifference"/>
                <a:sym typeface="Glacial Indifference"/>
              </a:rPr>
              <a:t> This project analyzes customer food ordering data to understand preferences, ordering habits, and service expectations. Using interactive Power BI dashboards, the analysis highlights customer demographics, cuisine choices, ordering platforms, delivery experience, and the impact of promotions and time on customer decisions. The insights generated support food businesses in making data-driven strategies to enhance quality, pricing, and overall customer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FFBA2FE-F497-5E86-2E8D-4A758272E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1582400" cy="10553700"/>
          </a:xfrm>
          <a:prstGeom prst="rect">
            <a:avLst/>
          </a:prstGeom>
        </p:spPr>
      </p:pic>
      <p:pic>
        <p:nvPicPr>
          <p:cNvPr id="7" name="Picture 6">
            <a:extLst>
              <a:ext uri="{FF2B5EF4-FFF2-40B4-BE49-F238E27FC236}">
                <a16:creationId xmlns:a16="http://schemas.microsoft.com/office/drawing/2014/main" id="{431CCC41-4170-C9CD-1779-1859582DC9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2400" y="0"/>
            <a:ext cx="6705600" cy="105537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94948A2-1561-BE05-DF03-5B27E4D80089}"/>
              </a:ext>
            </a:extLst>
          </p:cNvPr>
          <p:cNvSpPr txBox="1"/>
          <p:nvPr/>
        </p:nvSpPr>
        <p:spPr>
          <a:xfrm>
            <a:off x="1524000" y="2002822"/>
            <a:ext cx="6705600" cy="1754326"/>
          </a:xfrm>
          <a:prstGeom prst="rect">
            <a:avLst/>
          </a:prstGeom>
          <a:noFill/>
        </p:spPr>
        <p:txBody>
          <a:bodyPr wrap="square">
            <a:spAutoFit/>
          </a:bodyPr>
          <a:lstStyle/>
          <a:p>
            <a:pPr algn="ctr"/>
            <a:r>
              <a:rPr lang="en-IN" sz="5400" b="1" i="0" dirty="0">
                <a:solidFill>
                  <a:srgbClr val="0A0A0A"/>
                </a:solidFill>
                <a:effectLst/>
                <a:latin typeface="Algerian" panose="04020705040A02060702" pitchFamily="82" charset="0"/>
              </a:rPr>
              <a:t> Dashboard images</a:t>
            </a:r>
            <a:endParaRPr lang="en-IN" sz="5400" b="1" dirty="0">
              <a:latin typeface="Algerian" panose="04020705040A02060702" pitchFamily="82" charset="0"/>
            </a:endParaRPr>
          </a:p>
        </p:txBody>
      </p:sp>
      <p:sp>
        <p:nvSpPr>
          <p:cNvPr id="10" name="Freeform 2">
            <a:extLst>
              <a:ext uri="{FF2B5EF4-FFF2-40B4-BE49-F238E27FC236}">
                <a16:creationId xmlns:a16="http://schemas.microsoft.com/office/drawing/2014/main" id="{3B8E17F9-D78A-9315-FF0F-51303D3149EA}"/>
              </a:ext>
            </a:extLst>
          </p:cNvPr>
          <p:cNvSpPr/>
          <p:nvPr/>
        </p:nvSpPr>
        <p:spPr>
          <a:xfrm>
            <a:off x="0" y="-1"/>
            <a:ext cx="6705600" cy="62103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2">
            <a:extLst>
              <a:ext uri="{FF2B5EF4-FFF2-40B4-BE49-F238E27FC236}">
                <a16:creationId xmlns:a16="http://schemas.microsoft.com/office/drawing/2014/main" id="{A04ED553-16C2-43F8-F731-FAA52AFF0F5F}"/>
              </a:ext>
            </a:extLst>
          </p:cNvPr>
          <p:cNvSpPr/>
          <p:nvPr/>
        </p:nvSpPr>
        <p:spPr>
          <a:xfrm rot="16200000">
            <a:off x="361953" y="7600949"/>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2">
            <a:extLst>
              <a:ext uri="{FF2B5EF4-FFF2-40B4-BE49-F238E27FC236}">
                <a16:creationId xmlns:a16="http://schemas.microsoft.com/office/drawing/2014/main" id="{ECBF58FF-6EA9-9DF2-FAEB-4438C34FAB31}"/>
              </a:ext>
            </a:extLst>
          </p:cNvPr>
          <p:cNvSpPr/>
          <p:nvPr/>
        </p:nvSpPr>
        <p:spPr>
          <a:xfrm rot="5400000">
            <a:off x="15601951" y="-361953"/>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3" name="Freeform 2">
            <a:extLst>
              <a:ext uri="{FF2B5EF4-FFF2-40B4-BE49-F238E27FC236}">
                <a16:creationId xmlns:a16="http://schemas.microsoft.com/office/drawing/2014/main" id="{65957019-217E-6F75-A959-FBFF4B8CA9CC}"/>
              </a:ext>
            </a:extLst>
          </p:cNvPr>
          <p:cNvSpPr/>
          <p:nvPr/>
        </p:nvSpPr>
        <p:spPr>
          <a:xfrm rot="10800000">
            <a:off x="15963902" y="7238999"/>
            <a:ext cx="2324098" cy="30480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2" name="Picture 1">
            <a:extLst>
              <a:ext uri="{FF2B5EF4-FFF2-40B4-BE49-F238E27FC236}">
                <a16:creationId xmlns:a16="http://schemas.microsoft.com/office/drawing/2014/main" id="{7544DF9E-8AE0-3FF6-8447-061DFC4769E3}"/>
              </a:ext>
            </a:extLst>
          </p:cNvPr>
          <p:cNvPicPr>
            <a:picLocks noChangeAspect="1"/>
          </p:cNvPicPr>
          <p:nvPr/>
        </p:nvPicPr>
        <p:blipFill>
          <a:blip r:embed="rId5"/>
          <a:stretch>
            <a:fillRect/>
          </a:stretch>
        </p:blipFill>
        <p:spPr>
          <a:xfrm>
            <a:off x="8844115" y="495300"/>
            <a:ext cx="8500111" cy="4190991"/>
          </a:xfrm>
          <a:prstGeom prst="rect">
            <a:avLst/>
          </a:prstGeom>
        </p:spPr>
      </p:pic>
      <p:pic>
        <p:nvPicPr>
          <p:cNvPr id="3" name="Picture 2">
            <a:extLst>
              <a:ext uri="{FF2B5EF4-FFF2-40B4-BE49-F238E27FC236}">
                <a16:creationId xmlns:a16="http://schemas.microsoft.com/office/drawing/2014/main" id="{FC376338-6B25-8F73-37F6-7E8B993D3723}"/>
              </a:ext>
            </a:extLst>
          </p:cNvPr>
          <p:cNvPicPr>
            <a:picLocks noChangeAspect="1"/>
          </p:cNvPicPr>
          <p:nvPr/>
        </p:nvPicPr>
        <p:blipFill>
          <a:blip r:embed="rId6"/>
          <a:stretch>
            <a:fillRect/>
          </a:stretch>
        </p:blipFill>
        <p:spPr>
          <a:xfrm>
            <a:off x="689262" y="4531135"/>
            <a:ext cx="7772400" cy="5110931"/>
          </a:xfrm>
          <a:prstGeom prst="rect">
            <a:avLst/>
          </a:prstGeom>
        </p:spPr>
      </p:pic>
      <p:pic>
        <p:nvPicPr>
          <p:cNvPr id="7" name="Picture 6">
            <a:extLst>
              <a:ext uri="{FF2B5EF4-FFF2-40B4-BE49-F238E27FC236}">
                <a16:creationId xmlns:a16="http://schemas.microsoft.com/office/drawing/2014/main" id="{6545F8CA-A8E7-2267-0315-80675A9F8555}"/>
              </a:ext>
            </a:extLst>
          </p:cNvPr>
          <p:cNvPicPr>
            <a:picLocks noChangeAspect="1"/>
          </p:cNvPicPr>
          <p:nvPr/>
        </p:nvPicPr>
        <p:blipFill>
          <a:blip r:embed="rId7"/>
          <a:stretch>
            <a:fillRect/>
          </a:stretch>
        </p:blipFill>
        <p:spPr>
          <a:xfrm>
            <a:off x="8844115" y="4876804"/>
            <a:ext cx="8500111" cy="4914896"/>
          </a:xfrm>
          <a:prstGeom prst="rect">
            <a:avLst/>
          </a:prstGeom>
        </p:spPr>
      </p:pic>
    </p:spTree>
    <p:extLst>
      <p:ext uri="{BB962C8B-B14F-4D97-AF65-F5344CB8AC3E}">
        <p14:creationId xmlns:p14="http://schemas.microsoft.com/office/powerpoint/2010/main" val="1429747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
            <a:extLst>
              <a:ext uri="{FF2B5EF4-FFF2-40B4-BE49-F238E27FC236}">
                <a16:creationId xmlns:a16="http://schemas.microsoft.com/office/drawing/2014/main" id="{562845DC-2B6F-6840-5D8C-04133372723D}"/>
              </a:ext>
            </a:extLst>
          </p:cNvPr>
          <p:cNvSpPr/>
          <p:nvPr/>
        </p:nvSpPr>
        <p:spPr>
          <a:xfrm>
            <a:off x="0" y="-1"/>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2">
            <a:extLst>
              <a:ext uri="{FF2B5EF4-FFF2-40B4-BE49-F238E27FC236}">
                <a16:creationId xmlns:a16="http://schemas.microsoft.com/office/drawing/2014/main" id="{16C3C062-6DEF-D22F-C295-F53C06631350}"/>
              </a:ext>
            </a:extLst>
          </p:cNvPr>
          <p:cNvSpPr/>
          <p:nvPr/>
        </p:nvSpPr>
        <p:spPr>
          <a:xfrm rot="5400000">
            <a:off x="15182850" y="-212009"/>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2">
            <a:extLst>
              <a:ext uri="{FF2B5EF4-FFF2-40B4-BE49-F238E27FC236}">
                <a16:creationId xmlns:a16="http://schemas.microsoft.com/office/drawing/2014/main" id="{D41C1BE1-488F-02CE-5A62-6D6F06495074}"/>
              </a:ext>
            </a:extLst>
          </p:cNvPr>
          <p:cNvSpPr/>
          <p:nvPr/>
        </p:nvSpPr>
        <p:spPr>
          <a:xfrm rot="16200000">
            <a:off x="219384" y="7181849"/>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2">
            <a:extLst>
              <a:ext uri="{FF2B5EF4-FFF2-40B4-BE49-F238E27FC236}">
                <a16:creationId xmlns:a16="http://schemas.microsoft.com/office/drawing/2014/main" id="{92F91B2E-DFEB-3647-C316-2358EE4AF3FC}"/>
              </a:ext>
            </a:extLst>
          </p:cNvPr>
          <p:cNvSpPr/>
          <p:nvPr/>
        </p:nvSpPr>
        <p:spPr>
          <a:xfrm rot="10800000">
            <a:off x="15392400" y="6966154"/>
            <a:ext cx="2895600" cy="33147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9" name="Picture 8">
            <a:extLst>
              <a:ext uri="{FF2B5EF4-FFF2-40B4-BE49-F238E27FC236}">
                <a16:creationId xmlns:a16="http://schemas.microsoft.com/office/drawing/2014/main" id="{F44A8AC3-D040-14C1-0BD8-1913A4B7972C}"/>
              </a:ext>
            </a:extLst>
          </p:cNvPr>
          <p:cNvPicPr>
            <a:picLocks noChangeAspect="1"/>
          </p:cNvPicPr>
          <p:nvPr/>
        </p:nvPicPr>
        <p:blipFill>
          <a:blip r:embed="rId4"/>
          <a:stretch>
            <a:fillRect/>
          </a:stretch>
        </p:blipFill>
        <p:spPr>
          <a:xfrm>
            <a:off x="1142999" y="800099"/>
            <a:ext cx="7696197" cy="4113572"/>
          </a:xfrm>
          <a:prstGeom prst="rect">
            <a:avLst/>
          </a:prstGeom>
        </p:spPr>
      </p:pic>
      <p:pic>
        <p:nvPicPr>
          <p:cNvPr id="11" name="Picture 10">
            <a:extLst>
              <a:ext uri="{FF2B5EF4-FFF2-40B4-BE49-F238E27FC236}">
                <a16:creationId xmlns:a16="http://schemas.microsoft.com/office/drawing/2014/main" id="{48475D1D-CDA2-7F82-C008-34601BDB5A46}"/>
              </a:ext>
            </a:extLst>
          </p:cNvPr>
          <p:cNvPicPr>
            <a:picLocks noChangeAspect="1"/>
          </p:cNvPicPr>
          <p:nvPr/>
        </p:nvPicPr>
        <p:blipFill>
          <a:blip r:embed="rId5"/>
          <a:stretch>
            <a:fillRect/>
          </a:stretch>
        </p:blipFill>
        <p:spPr>
          <a:xfrm>
            <a:off x="9448803" y="800099"/>
            <a:ext cx="7501322" cy="4113571"/>
          </a:xfrm>
          <a:prstGeom prst="rect">
            <a:avLst/>
          </a:prstGeom>
        </p:spPr>
      </p:pic>
      <p:pic>
        <p:nvPicPr>
          <p:cNvPr id="12" name="Picture 11">
            <a:extLst>
              <a:ext uri="{FF2B5EF4-FFF2-40B4-BE49-F238E27FC236}">
                <a16:creationId xmlns:a16="http://schemas.microsoft.com/office/drawing/2014/main" id="{53131CDF-4107-B710-ED2D-770614C2BFB6}"/>
              </a:ext>
            </a:extLst>
          </p:cNvPr>
          <p:cNvPicPr>
            <a:picLocks noChangeAspect="1"/>
          </p:cNvPicPr>
          <p:nvPr/>
        </p:nvPicPr>
        <p:blipFill>
          <a:blip r:embed="rId6"/>
          <a:stretch>
            <a:fillRect/>
          </a:stretch>
        </p:blipFill>
        <p:spPr>
          <a:xfrm>
            <a:off x="1142999" y="5373329"/>
            <a:ext cx="7696196" cy="4113571"/>
          </a:xfrm>
          <a:prstGeom prst="rect">
            <a:avLst/>
          </a:prstGeom>
        </p:spPr>
      </p:pic>
      <p:pic>
        <p:nvPicPr>
          <p:cNvPr id="13" name="Picture 12">
            <a:extLst>
              <a:ext uri="{FF2B5EF4-FFF2-40B4-BE49-F238E27FC236}">
                <a16:creationId xmlns:a16="http://schemas.microsoft.com/office/drawing/2014/main" id="{87F27DAA-D79C-019D-7924-41343E2C37BF}"/>
              </a:ext>
            </a:extLst>
          </p:cNvPr>
          <p:cNvPicPr>
            <a:picLocks noChangeAspect="1"/>
          </p:cNvPicPr>
          <p:nvPr/>
        </p:nvPicPr>
        <p:blipFill>
          <a:blip r:embed="rId7"/>
          <a:stretch>
            <a:fillRect/>
          </a:stretch>
        </p:blipFill>
        <p:spPr>
          <a:xfrm>
            <a:off x="9448803" y="5373328"/>
            <a:ext cx="7501322" cy="4113571"/>
          </a:xfrm>
          <a:prstGeom prst="rect">
            <a:avLst/>
          </a:prstGeom>
        </p:spPr>
      </p:pic>
    </p:spTree>
    <p:extLst>
      <p:ext uri="{BB962C8B-B14F-4D97-AF65-F5344CB8AC3E}">
        <p14:creationId xmlns:p14="http://schemas.microsoft.com/office/powerpoint/2010/main" val="1229293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5257800" cy="5322755"/>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868398" y="6667498"/>
            <a:ext cx="4648201" cy="3646099"/>
          </a:xfrm>
          <a:custGeom>
            <a:avLst/>
            <a:gdLst/>
            <a:ahLst/>
            <a:cxnLst/>
            <a:rect l="l" t="t" r="r" b="b"/>
            <a:pathLst>
              <a:path w="7543984" h="6282081">
                <a:moveTo>
                  <a:pt x="7543983" y="6282081"/>
                </a:moveTo>
                <a:lnTo>
                  <a:pt x="0" y="6282081"/>
                </a:lnTo>
                <a:lnTo>
                  <a:pt x="0" y="0"/>
                </a:lnTo>
                <a:lnTo>
                  <a:pt x="7543983" y="0"/>
                </a:lnTo>
                <a:lnTo>
                  <a:pt x="7543983"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5847892" y="537527"/>
            <a:ext cx="8325307" cy="856068"/>
          </a:xfrm>
          <a:prstGeom prst="rect">
            <a:avLst/>
          </a:prstGeom>
        </p:spPr>
        <p:txBody>
          <a:bodyPr wrap="square" lIns="0" tIns="0" rIns="0" bIns="0" rtlCol="0" anchor="t">
            <a:spAutoFit/>
          </a:bodyPr>
          <a:lstStyle/>
          <a:p>
            <a:pPr algn="ctr">
              <a:lnSpc>
                <a:spcPts val="6999"/>
              </a:lnSpc>
              <a:spcBef>
                <a:spcPct val="0"/>
              </a:spcBef>
            </a:pPr>
            <a:r>
              <a:rPr lang="en-US" sz="5400" b="1" dirty="0">
                <a:solidFill>
                  <a:schemeClr val="tx1">
                    <a:lumMod val="95000"/>
                    <a:lumOff val="5000"/>
                  </a:schemeClr>
                </a:solidFill>
                <a:latin typeface="Arial Narrow" panose="020B0606020202030204" pitchFamily="34" charset="0"/>
                <a:ea typeface="The Seasons Bold"/>
                <a:cs typeface="The Seasons Bold"/>
                <a:sym typeface="The Seasons Bold"/>
              </a:rPr>
              <a:t>Learnings and Skills Used</a:t>
            </a:r>
          </a:p>
        </p:txBody>
      </p:sp>
      <p:sp>
        <p:nvSpPr>
          <p:cNvPr id="7" name="TextBox 7"/>
          <p:cNvSpPr txBox="1"/>
          <p:nvPr/>
        </p:nvSpPr>
        <p:spPr>
          <a:xfrm>
            <a:off x="1258294" y="1865814"/>
            <a:ext cx="16001006" cy="2476897"/>
          </a:xfrm>
          <a:prstGeom prst="rect">
            <a:avLst/>
          </a:prstGeom>
        </p:spPr>
        <p:txBody>
          <a:bodyPr lIns="0" tIns="0" rIns="0" bIns="0" rtlCol="0" anchor="t">
            <a:spAutoFit/>
          </a:bodyPr>
          <a:lstStyle/>
          <a:p>
            <a:pPr>
              <a:lnSpc>
                <a:spcPts val="4900"/>
              </a:lnSpc>
            </a:pPr>
            <a:r>
              <a:rPr lang="en-US" sz="3500" b="1" dirty="0"/>
              <a:t>Power BI:</a:t>
            </a:r>
            <a:r>
              <a:rPr lang="en-US" sz="3500" dirty="0"/>
              <a:t> Used to build interactive multi-page dashboards—from data modeling to publishing insights across 7 analytical dashboards.</a:t>
            </a:r>
            <a:br>
              <a:rPr lang="en-US" sz="3500" dirty="0"/>
            </a:br>
            <a:r>
              <a:rPr lang="en-US" sz="3500" b="1" dirty="0"/>
              <a:t>Power Query:</a:t>
            </a:r>
            <a:r>
              <a:rPr lang="en-US" sz="3500" dirty="0"/>
              <a:t> Performed ETL (Extract, Transform, Load) to clean and standardize the dataset.</a:t>
            </a:r>
            <a:endParaRPr lang="en-US" sz="3500" dirty="0">
              <a:solidFill>
                <a:srgbClr val="000000"/>
              </a:solidFill>
              <a:latin typeface="Glacial Indifference"/>
              <a:ea typeface="Glacial Indifference"/>
              <a:cs typeface="Glacial Indifference"/>
              <a:sym typeface="Glacial Indifference"/>
            </a:endParaRPr>
          </a:p>
        </p:txBody>
      </p:sp>
      <p:sp>
        <p:nvSpPr>
          <p:cNvPr id="8" name="TextBox 8"/>
          <p:cNvSpPr txBox="1"/>
          <p:nvPr/>
        </p:nvSpPr>
        <p:spPr>
          <a:xfrm>
            <a:off x="1258293" y="4753501"/>
            <a:ext cx="15734306" cy="4708981"/>
          </a:xfrm>
          <a:prstGeom prst="rect">
            <a:avLst/>
          </a:prstGeom>
        </p:spPr>
        <p:txBody>
          <a:bodyPr wrap="square" lIns="0" tIns="0" rIns="0" bIns="0" rtlCol="0" anchor="t">
            <a:spAutoFit/>
          </a:bodyPr>
          <a:lstStyle/>
          <a:p>
            <a:r>
              <a:rPr lang="en-US" sz="3400" b="1" dirty="0"/>
              <a:t>Data Analytics &amp; Visualization Skills</a:t>
            </a:r>
          </a:p>
          <a:p>
            <a:r>
              <a:rPr lang="en-US" sz="3400" b="1" dirty="0"/>
              <a:t>Data Modeling:</a:t>
            </a:r>
            <a:r>
              <a:rPr lang="en-US" sz="3400" dirty="0"/>
              <a:t> Created relationships between customer, order, and service datasets to enable seamless filtering across all dashboard pages.</a:t>
            </a:r>
          </a:p>
          <a:p>
            <a:r>
              <a:rPr lang="en-US" sz="3400" b="1" dirty="0"/>
              <a:t>DAX (Data Analysis Expressions):</a:t>
            </a:r>
            <a:r>
              <a:rPr lang="en-US" sz="3400" dirty="0"/>
              <a:t> Developed measures such as Total Customers, Average Rating, and Veg vs Non-Veg ratios for meaningful KPIs.</a:t>
            </a:r>
          </a:p>
          <a:p>
            <a:r>
              <a:rPr lang="en-US" sz="3400" b="1" dirty="0"/>
              <a:t>Advanced Visualizations:</a:t>
            </a:r>
            <a:r>
              <a:rPr lang="en-US" sz="3400" dirty="0"/>
              <a:t> Designed slicers, KPI cards, bar charts, donut charts, and trend visuals to present insights clearly.</a:t>
            </a:r>
          </a:p>
          <a:p>
            <a:r>
              <a:rPr lang="en-US" sz="3400" b="1" dirty="0"/>
              <a:t>Interactive Reporting:</a:t>
            </a:r>
            <a:r>
              <a:rPr lang="en-US" sz="3400" dirty="0"/>
              <a:t> Implemented cross-filtering and dashboard navigation to allow dynamic analysis across multiple views.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648200" cy="4818587"/>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563600" y="6286498"/>
            <a:ext cx="4953000" cy="4000499"/>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106066" y="7959626"/>
            <a:ext cx="2516587" cy="2155114"/>
          </a:xfrm>
          <a:custGeom>
            <a:avLst/>
            <a:gdLst/>
            <a:ahLst/>
            <a:cxnLst/>
            <a:rect l="l" t="t" r="r" b="b"/>
            <a:pathLst>
              <a:path w="2516587" h="2155114">
                <a:moveTo>
                  <a:pt x="0" y="2155114"/>
                </a:moveTo>
                <a:lnTo>
                  <a:pt x="2516588" y="2155114"/>
                </a:lnTo>
                <a:lnTo>
                  <a:pt x="2516588"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3110627" y="560630"/>
            <a:ext cx="12066746"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CHALLENGES FACED &amp; RESOLUTIONS</a:t>
            </a:r>
          </a:p>
        </p:txBody>
      </p:sp>
      <p:sp>
        <p:nvSpPr>
          <p:cNvPr id="7" name="TextBox 7"/>
          <p:cNvSpPr txBox="1"/>
          <p:nvPr/>
        </p:nvSpPr>
        <p:spPr>
          <a:xfrm>
            <a:off x="1273288" y="1851025"/>
            <a:ext cx="15741425" cy="7407275"/>
          </a:xfrm>
          <a:prstGeom prst="rect">
            <a:avLst/>
          </a:prstGeom>
        </p:spPr>
        <p:txBody>
          <a:bodyPr lIns="0" tIns="0" rIns="0" bIns="0" rtlCol="0" anchor="t">
            <a:spAutoFit/>
          </a:bodyPr>
          <a:lstStyle/>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1 : Complex Dataset Structure</a:t>
            </a:r>
          </a:p>
          <a:p>
            <a:pPr algn="just">
              <a:lnSpc>
                <a:spcPts val="4899"/>
              </a:lnSpc>
            </a:pPr>
            <a:r>
              <a:rPr lang="en-US" sz="3499" dirty="0">
                <a:solidFill>
                  <a:srgbClr val="000000"/>
                </a:solidFill>
                <a:latin typeface="Glacial Indifference"/>
                <a:ea typeface="Glacial Indifference"/>
                <a:cs typeface="Glacial Indifference"/>
                <a:sym typeface="Glacial Indifference"/>
              </a:rPr>
              <a:t> The dataset included multiple customer, order, and survey-based fields, making analysis complex.</a:t>
            </a:r>
          </a:p>
          <a:p>
            <a:pPr algn="l">
              <a:lnSpc>
                <a:spcPts val="4899"/>
              </a:lnSpc>
            </a:pPr>
            <a:r>
              <a:rPr lang="en-US" sz="3499" b="1" dirty="0">
                <a:solidFill>
                  <a:srgbClr val="000000"/>
                </a:solidFill>
                <a:latin typeface="Glacial Indifference Bold"/>
                <a:ea typeface="Glacial Indifference Bold"/>
                <a:cs typeface="Glacial Indifference Bold"/>
                <a:sym typeface="Glacial Indifference Bold"/>
              </a:rPr>
              <a:t>Resolution :</a:t>
            </a:r>
            <a:r>
              <a:rPr lang="en-US" sz="3499" dirty="0">
                <a:solidFill>
                  <a:srgbClr val="000000"/>
                </a:solidFill>
                <a:latin typeface="Glacial Indifference"/>
                <a:ea typeface="Glacial Indifference"/>
                <a:cs typeface="Glacial Indifference"/>
                <a:sym typeface="Glacial Indifference"/>
              </a:rPr>
              <a:t> Data was grouped into logical categories to simplify analysis and visualization.</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2 : Inconsistent Data Values</a:t>
            </a:r>
          </a:p>
          <a:p>
            <a:pPr algn="just">
              <a:lnSpc>
                <a:spcPts val="4899"/>
              </a:lnSpc>
            </a:pPr>
            <a:r>
              <a:rPr lang="en-US" sz="3499" dirty="0">
                <a:solidFill>
                  <a:srgbClr val="000000"/>
                </a:solidFill>
                <a:latin typeface="Glacial Indifference"/>
                <a:ea typeface="Glacial Indifference"/>
                <a:cs typeface="Glacial Indifference"/>
                <a:sym typeface="Glacial Indifference"/>
              </a:rPr>
              <a:t> Fields like Veg/Non-Veg and rating levels had inconsistent and missing values.</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Resolution : </a:t>
            </a:r>
            <a:r>
              <a:rPr lang="en-US" sz="3499" dirty="0">
                <a:solidFill>
                  <a:srgbClr val="000000"/>
                </a:solidFill>
                <a:latin typeface="Glacial Indifference"/>
                <a:ea typeface="Glacial Indifference"/>
                <a:cs typeface="Glacial Indifference"/>
                <a:sym typeface="Glacial Indifference"/>
              </a:rPr>
              <a:t>Data cleaning and standardization were applied to ensure accuracy.</a:t>
            </a:r>
          </a:p>
          <a:p>
            <a:pPr algn="just">
              <a:lnSpc>
                <a:spcPts val="4899"/>
              </a:lnSpc>
            </a:pPr>
            <a:r>
              <a:rPr lang="en-US" sz="3499" b="1" dirty="0">
                <a:solidFill>
                  <a:srgbClr val="000000"/>
                </a:solidFill>
                <a:latin typeface="Glacial Indifference Bold"/>
                <a:ea typeface="Glacial Indifference Bold"/>
                <a:cs typeface="Glacial Indifference Bold"/>
                <a:sym typeface="Glacial Indifference Bold"/>
              </a:rPr>
              <a:t>Challenge 3 : Dashboard Consistency</a:t>
            </a:r>
          </a:p>
          <a:p>
            <a:pPr algn="just">
              <a:lnSpc>
                <a:spcPts val="4899"/>
              </a:lnSpc>
            </a:pPr>
            <a:r>
              <a:rPr lang="en-US" sz="3499" dirty="0">
                <a:solidFill>
                  <a:srgbClr val="000000"/>
                </a:solidFill>
                <a:latin typeface="Glacial Indifference"/>
                <a:ea typeface="Glacial Indifference"/>
                <a:cs typeface="Glacial Indifference"/>
                <a:sym typeface="Glacial Indifference"/>
              </a:rPr>
              <a:t> Maintaining a uniform layout and KPIs across 7 dashboards was challenging.</a:t>
            </a:r>
          </a:p>
          <a:p>
            <a:pPr algn="just">
              <a:lnSpc>
                <a:spcPts val="4899"/>
              </a:lnSpc>
              <a:spcBef>
                <a:spcPct val="0"/>
              </a:spcBef>
            </a:pPr>
            <a:r>
              <a:rPr lang="en-US" sz="3499" b="1" dirty="0">
                <a:solidFill>
                  <a:srgbClr val="000000"/>
                </a:solidFill>
                <a:latin typeface="Glacial Indifference Bold"/>
                <a:ea typeface="Glacial Indifference Bold"/>
                <a:cs typeface="Glacial Indifference Bold"/>
                <a:sym typeface="Glacial Indifference Bold"/>
              </a:rPr>
              <a:t>Resolution :</a:t>
            </a:r>
            <a:r>
              <a:rPr lang="en-US" sz="3499" dirty="0">
                <a:solidFill>
                  <a:srgbClr val="000000"/>
                </a:solidFill>
                <a:latin typeface="Glacial Indifference"/>
                <a:ea typeface="Glacial Indifference"/>
                <a:cs typeface="Glacial Indifference"/>
                <a:sym typeface="Glacial Indifference"/>
              </a:rPr>
              <a:t> A consistent theme and milestone-wise development approach were followed.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4572000" cy="49911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030200" y="6482710"/>
            <a:ext cx="5486400" cy="3804287"/>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2901526" y="545783"/>
            <a:ext cx="13292138"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KEY INSIGHTS &amp; FUTURE ENHANCEMENTS</a:t>
            </a:r>
          </a:p>
        </p:txBody>
      </p:sp>
      <p:sp>
        <p:nvSpPr>
          <p:cNvPr id="7" name="TextBox 7"/>
          <p:cNvSpPr txBox="1"/>
          <p:nvPr/>
        </p:nvSpPr>
        <p:spPr>
          <a:xfrm>
            <a:off x="1028700" y="1626464"/>
            <a:ext cx="17108924" cy="3804284"/>
          </a:xfrm>
          <a:prstGeom prst="rect">
            <a:avLst/>
          </a:prstGeom>
        </p:spPr>
        <p:txBody>
          <a:bodyPr lIns="0" tIns="0" rIns="0" bIns="0" rtlCol="0" anchor="t">
            <a:spAutoFit/>
          </a:bodyPr>
          <a:lstStyle/>
          <a:p>
            <a:pPr algn="just">
              <a:lnSpc>
                <a:spcPts val="5040"/>
              </a:lnSpc>
            </a:pPr>
            <a:r>
              <a:rPr lang="en-US" sz="3500" b="1" dirty="0">
                <a:solidFill>
                  <a:srgbClr val="000000"/>
                </a:solidFill>
                <a:latin typeface="Glacial Indifference Bold"/>
                <a:ea typeface="Glacial Indifference Bold"/>
                <a:cs typeface="Glacial Indifference Bold"/>
                <a:sym typeface="Glacial Indifference Bold"/>
              </a:rPr>
              <a:t>Key Insights</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Taste, food quality, and freshness are the strongest drivers of customer satisfaction.</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Young customers and students form the largest customer segment.</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Vegetarian food is preferred by the majority of customers.</a:t>
            </a:r>
          </a:p>
          <a:p>
            <a:pPr marL="777248" lvl="1" indent="-388624" algn="just">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Direct call ordering is still widely used along with online platforms.</a:t>
            </a:r>
          </a:p>
          <a:p>
            <a:pPr marL="777248" lvl="1" indent="-388624" algn="just">
              <a:lnSpc>
                <a:spcPts val="504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Ratings, discounts, and location accuracy significantly influence ordering decisions.</a:t>
            </a:r>
          </a:p>
        </p:txBody>
      </p:sp>
      <p:sp>
        <p:nvSpPr>
          <p:cNvPr id="8" name="TextBox 8"/>
          <p:cNvSpPr txBox="1"/>
          <p:nvPr/>
        </p:nvSpPr>
        <p:spPr>
          <a:xfrm>
            <a:off x="1028700" y="5871438"/>
            <a:ext cx="14264640" cy="3804285"/>
          </a:xfrm>
          <a:prstGeom prst="rect">
            <a:avLst/>
          </a:prstGeom>
        </p:spPr>
        <p:txBody>
          <a:bodyPr lIns="0" tIns="0" rIns="0" bIns="0" rtlCol="0" anchor="t">
            <a:spAutoFit/>
          </a:bodyPr>
          <a:lstStyle/>
          <a:p>
            <a:pPr algn="l">
              <a:lnSpc>
                <a:spcPts val="5040"/>
              </a:lnSpc>
            </a:pPr>
            <a:r>
              <a:rPr lang="en-US" sz="3500" b="1" dirty="0">
                <a:solidFill>
                  <a:srgbClr val="000000"/>
                </a:solidFill>
                <a:latin typeface="Glacial Indifference Bold"/>
                <a:ea typeface="Glacial Indifference Bold"/>
                <a:cs typeface="Glacial Indifference Bold"/>
                <a:sym typeface="Glacial Indifference Bold"/>
              </a:rPr>
              <a:t>Future Enhancements</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Integration of real-time order and customer data.</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Advanced customer segmentation using behavioral patterns.</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Predictive analytics for demand forecasting and peak-time planning.</a:t>
            </a:r>
          </a:p>
          <a:p>
            <a:pPr marL="777240" lvl="1" indent="-388620" algn="l">
              <a:lnSpc>
                <a:spcPts val="5040"/>
              </a:lnSpc>
              <a:buFont typeface="Arial"/>
              <a:buChar char="•"/>
            </a:pPr>
            <a:r>
              <a:rPr lang="en-US" sz="3500" dirty="0">
                <a:solidFill>
                  <a:srgbClr val="000000"/>
                </a:solidFill>
                <a:latin typeface="Glacial Indifference"/>
                <a:ea typeface="Glacial Indifference"/>
                <a:cs typeface="Glacial Indifference"/>
                <a:sym typeface="Glacial Indifference"/>
              </a:rPr>
              <a:t>Integration with live food delivery platforms for dynamic insights.</a:t>
            </a:r>
          </a:p>
          <a:p>
            <a:pPr algn="l">
              <a:lnSpc>
                <a:spcPts val="5040"/>
              </a:lnSpc>
              <a:spcBef>
                <a:spcPct val="0"/>
              </a:spcBef>
            </a:pPr>
            <a:endParaRPr lang="en-US" sz="3500" dirty="0">
              <a:solidFill>
                <a:srgbClr val="000000"/>
              </a:solidFill>
              <a:latin typeface="Glacial Indifference"/>
              <a:ea typeface="Glacial Indifference"/>
              <a:cs typeface="Glacial Indifference"/>
              <a:sym typeface="Glacial Indifferenc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E8E8"/>
        </a:solidFill>
        <a:effectLst/>
      </p:bgPr>
    </p:bg>
    <p:spTree>
      <p:nvGrpSpPr>
        <p:cNvPr id="1" name=""/>
        <p:cNvGrpSpPr/>
        <p:nvPr/>
      </p:nvGrpSpPr>
      <p:grpSpPr>
        <a:xfrm>
          <a:off x="0" y="0"/>
          <a:ext cx="0" cy="0"/>
          <a:chOff x="0" y="0"/>
          <a:chExt cx="0" cy="0"/>
        </a:xfrm>
      </p:grpSpPr>
      <p:sp>
        <p:nvSpPr>
          <p:cNvPr id="2" name="Freeform 2"/>
          <p:cNvSpPr/>
          <p:nvPr/>
        </p:nvSpPr>
        <p:spPr>
          <a:xfrm>
            <a:off x="0" y="-1"/>
            <a:ext cx="5029200" cy="4991101"/>
          </a:xfrm>
          <a:custGeom>
            <a:avLst/>
            <a:gdLst/>
            <a:ahLst/>
            <a:cxnLst/>
            <a:rect l="l" t="t" r="r" b="b"/>
            <a:pathLst>
              <a:path w="6253254" h="6253254">
                <a:moveTo>
                  <a:pt x="0" y="0"/>
                </a:moveTo>
                <a:lnTo>
                  <a:pt x="6253253" y="0"/>
                </a:lnTo>
                <a:lnTo>
                  <a:pt x="6253253" y="6253254"/>
                </a:lnTo>
                <a:lnTo>
                  <a:pt x="0" y="62532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flipV="1">
            <a:off x="13487398" y="7200900"/>
            <a:ext cx="5025615" cy="3086100"/>
          </a:xfrm>
          <a:custGeom>
            <a:avLst/>
            <a:gdLst/>
            <a:ahLst/>
            <a:cxnLst/>
            <a:rect l="l" t="t" r="r" b="b"/>
            <a:pathLst>
              <a:path w="7543984" h="6282081">
                <a:moveTo>
                  <a:pt x="7543984" y="6282081"/>
                </a:moveTo>
                <a:lnTo>
                  <a:pt x="0" y="6282081"/>
                </a:lnTo>
                <a:lnTo>
                  <a:pt x="0" y="0"/>
                </a:lnTo>
                <a:lnTo>
                  <a:pt x="7543984" y="0"/>
                </a:lnTo>
                <a:lnTo>
                  <a:pt x="7543984" y="6282081"/>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flipV="1">
            <a:off x="0" y="8131886"/>
            <a:ext cx="2516587" cy="2155114"/>
          </a:xfrm>
          <a:custGeom>
            <a:avLst/>
            <a:gdLst/>
            <a:ahLst/>
            <a:cxnLst/>
            <a:rect l="l" t="t" r="r" b="b"/>
            <a:pathLst>
              <a:path w="2516587" h="2155114">
                <a:moveTo>
                  <a:pt x="0" y="2155114"/>
                </a:moveTo>
                <a:lnTo>
                  <a:pt x="2516587" y="2155114"/>
                </a:lnTo>
                <a:lnTo>
                  <a:pt x="2516587" y="0"/>
                </a:lnTo>
                <a:lnTo>
                  <a:pt x="0" y="0"/>
                </a:lnTo>
                <a:lnTo>
                  <a:pt x="0" y="2155114"/>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flipH="1">
            <a:off x="15771413" y="0"/>
            <a:ext cx="2516587" cy="2155114"/>
          </a:xfrm>
          <a:custGeom>
            <a:avLst/>
            <a:gdLst/>
            <a:ahLst/>
            <a:cxnLst/>
            <a:rect l="l" t="t" r="r" b="b"/>
            <a:pathLst>
              <a:path w="2516587" h="2155114">
                <a:moveTo>
                  <a:pt x="2516587" y="0"/>
                </a:moveTo>
                <a:lnTo>
                  <a:pt x="0" y="0"/>
                </a:lnTo>
                <a:lnTo>
                  <a:pt x="0" y="2155114"/>
                </a:lnTo>
                <a:lnTo>
                  <a:pt x="2516587" y="2155114"/>
                </a:lnTo>
                <a:lnTo>
                  <a:pt x="2516587"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6751751" y="545783"/>
            <a:ext cx="4334470" cy="870585"/>
          </a:xfrm>
          <a:prstGeom prst="rect">
            <a:avLst/>
          </a:prstGeom>
        </p:spPr>
        <p:txBody>
          <a:bodyPr lIns="0" tIns="0" rIns="0" bIns="0" rtlCol="0" anchor="t">
            <a:spAutoFit/>
          </a:bodyPr>
          <a:lstStyle/>
          <a:p>
            <a:pPr algn="ctr">
              <a:lnSpc>
                <a:spcPts val="7139"/>
              </a:lnSpc>
              <a:spcBef>
                <a:spcPct val="0"/>
              </a:spcBef>
            </a:pPr>
            <a:r>
              <a:rPr lang="en-US" sz="5100" b="1" dirty="0">
                <a:solidFill>
                  <a:srgbClr val="000000"/>
                </a:solidFill>
                <a:latin typeface="Anantason Bold"/>
                <a:ea typeface="Anantason Bold"/>
                <a:cs typeface="Anantason Bold"/>
                <a:sym typeface="Anantason Bold"/>
              </a:rPr>
              <a:t>CONCLUSION</a:t>
            </a:r>
          </a:p>
        </p:txBody>
      </p:sp>
      <p:sp>
        <p:nvSpPr>
          <p:cNvPr id="7" name="TextBox 7"/>
          <p:cNvSpPr txBox="1"/>
          <p:nvPr/>
        </p:nvSpPr>
        <p:spPr>
          <a:xfrm>
            <a:off x="1028700" y="1712186"/>
            <a:ext cx="16455614" cy="7444740"/>
          </a:xfrm>
          <a:prstGeom prst="rect">
            <a:avLst/>
          </a:prstGeom>
        </p:spPr>
        <p:txBody>
          <a:bodyPr lIns="0" tIns="0" rIns="0" bIns="0" rtlCol="0" anchor="t">
            <a:spAutoFit/>
          </a:bodyPr>
          <a:lstStyle/>
          <a:p>
            <a:pPr marL="755651" lvl="1" indent="-377825" algn="l">
              <a:lnSpc>
                <a:spcPts val="4900"/>
              </a:lnSpc>
              <a:buFont typeface="Arial"/>
              <a:buChar char="•"/>
            </a:pPr>
            <a:r>
              <a:rPr lang="en-US" sz="3500" dirty="0">
                <a:solidFill>
                  <a:srgbClr val="000000"/>
                </a:solidFill>
                <a:latin typeface="Glacial Indifference"/>
                <a:ea typeface="Glacial Indifference"/>
                <a:cs typeface="Glacial Indifference"/>
                <a:sym typeface="Glacial Indifference"/>
              </a:rPr>
              <a:t>The dashboards effectively analyze </a:t>
            </a:r>
            <a:r>
              <a:rPr lang="en-US" sz="3500" b="1" dirty="0">
                <a:solidFill>
                  <a:srgbClr val="000000"/>
                </a:solidFill>
                <a:latin typeface="Glacial Indifference Bold"/>
                <a:ea typeface="Glacial Indifference Bold"/>
                <a:cs typeface="Glacial Indifference Bold"/>
                <a:sym typeface="Glacial Indifference Bold"/>
              </a:rPr>
              <a:t>customer demographics, food preferences, and ordering behavior</a:t>
            </a:r>
            <a:r>
              <a:rPr lang="en-US" sz="3500" dirty="0">
                <a:solidFill>
                  <a:srgbClr val="000000"/>
                </a:solidFill>
                <a:latin typeface="Glacial Indifference"/>
                <a:ea typeface="Glacial Indifference"/>
                <a:cs typeface="Glacial Indifference"/>
                <a:sym typeface="Glacial Indifference"/>
              </a:rPr>
              <a:t>, providing meaningful business insights.</a:t>
            </a:r>
          </a:p>
          <a:p>
            <a:pPr algn="l">
              <a:lnSpc>
                <a:spcPts val="4900"/>
              </a:lnSpc>
            </a:pPr>
            <a:endParaRPr lang="en-US" sz="3500" dirty="0">
              <a:solidFill>
                <a:srgbClr val="000000"/>
              </a:solidFill>
              <a:latin typeface="Glacial Indifference"/>
              <a:ea typeface="Glacial Indifference"/>
              <a:cs typeface="Glacial Indifference"/>
              <a:sym typeface="Glacial Indifference"/>
            </a:endParaRPr>
          </a:p>
          <a:p>
            <a:pPr marL="755651" lvl="1" indent="-377825" algn="l">
              <a:lnSpc>
                <a:spcPts val="4900"/>
              </a:lnSpc>
              <a:spcBef>
                <a:spcPct val="0"/>
              </a:spcBef>
              <a:buFont typeface="Arial"/>
              <a:buChar char="•"/>
            </a:pPr>
            <a:r>
              <a:rPr lang="en-US" sz="3500" b="1" dirty="0">
                <a:solidFill>
                  <a:srgbClr val="000000"/>
                </a:solidFill>
                <a:latin typeface="Glacial Indifference Bold"/>
                <a:ea typeface="Glacial Indifference Bold"/>
                <a:cs typeface="Glacial Indifference Bold"/>
                <a:sym typeface="Glacial Indifference Bold"/>
              </a:rPr>
              <a:t>Taste, food quality, freshness, and service experience</a:t>
            </a:r>
            <a:r>
              <a:rPr lang="en-US" sz="3500" dirty="0">
                <a:solidFill>
                  <a:srgbClr val="000000"/>
                </a:solidFill>
                <a:latin typeface="Glacial Indifference"/>
                <a:ea typeface="Glacial Indifference"/>
                <a:cs typeface="Glacial Indifference"/>
                <a:sym typeface="Glacial Indifference"/>
              </a:rPr>
              <a:t> are the key factors influencing customer satisfaction and ordering decisions.</a:t>
            </a:r>
          </a:p>
          <a:p>
            <a:pPr algn="l">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marL="755651" lvl="1" indent="-377825" algn="l">
              <a:lnSpc>
                <a:spcPts val="4900"/>
              </a:lnSpc>
              <a:spcBef>
                <a:spcPct val="0"/>
              </a:spcBef>
              <a:buFont typeface="Arial"/>
              <a:buChar char="•"/>
            </a:pPr>
            <a:r>
              <a:rPr lang="en-US" sz="3500" dirty="0">
                <a:solidFill>
                  <a:srgbClr val="000000"/>
                </a:solidFill>
                <a:latin typeface="Glacial Indifference"/>
                <a:ea typeface="Glacial Indifference"/>
                <a:cs typeface="Glacial Indifference"/>
                <a:sym typeface="Glacial Indifference"/>
              </a:rPr>
              <a:t>These insights help businesses optimize </a:t>
            </a:r>
            <a:r>
              <a:rPr lang="en-US" sz="3500" b="1" dirty="0">
                <a:solidFill>
                  <a:srgbClr val="000000"/>
                </a:solidFill>
                <a:latin typeface="Glacial Indifference Bold"/>
                <a:ea typeface="Glacial Indifference Bold"/>
                <a:cs typeface="Glacial Indifference Bold"/>
                <a:sym typeface="Glacial Indifference Bold"/>
              </a:rPr>
              <a:t>operations, improve customer experience, and make data-driven decisions</a:t>
            </a:r>
            <a:r>
              <a:rPr lang="en-US" sz="3500" dirty="0">
                <a:solidFill>
                  <a:srgbClr val="000000"/>
                </a:solidFill>
                <a:latin typeface="Glacial Indifference"/>
                <a:ea typeface="Glacial Indifference"/>
                <a:cs typeface="Glacial Indifference"/>
                <a:sym typeface="Glacial Indifference"/>
              </a:rPr>
              <a:t> for future growth.</a:t>
            </a:r>
          </a:p>
          <a:p>
            <a:pPr algn="l">
              <a:lnSpc>
                <a:spcPts val="4900"/>
              </a:lnSpc>
              <a:spcBef>
                <a:spcPct val="0"/>
              </a:spcBef>
            </a:pPr>
            <a:endParaRPr lang="en-US" sz="3500" dirty="0">
              <a:solidFill>
                <a:srgbClr val="000000"/>
              </a:solidFill>
              <a:latin typeface="Glacial Indifference"/>
              <a:ea typeface="Glacial Indifference"/>
              <a:cs typeface="Glacial Indifference"/>
              <a:sym typeface="Glacial Indifference"/>
            </a:endParaRPr>
          </a:p>
          <a:p>
            <a:pPr marL="766444" lvl="1" indent="-383222" algn="l">
              <a:lnSpc>
                <a:spcPts val="4969"/>
              </a:lnSpc>
              <a:spcBef>
                <a:spcPct val="0"/>
              </a:spcBef>
              <a:buFont typeface="Arial"/>
              <a:buChar char="•"/>
            </a:pPr>
            <a:r>
              <a:rPr lang="en-US" sz="3549" dirty="0">
                <a:solidFill>
                  <a:srgbClr val="000000"/>
                </a:solidFill>
                <a:latin typeface="Glacial Indifference"/>
                <a:ea typeface="Glacial Indifference"/>
                <a:cs typeface="Glacial Indifference"/>
                <a:sym typeface="Glacial Indifference"/>
              </a:rPr>
              <a:t>Overall, this project demonstrates how </a:t>
            </a:r>
            <a:r>
              <a:rPr lang="en-US" sz="3549" b="1" dirty="0">
                <a:solidFill>
                  <a:srgbClr val="000000"/>
                </a:solidFill>
                <a:latin typeface="Glacial Indifference Bold"/>
                <a:ea typeface="Glacial Indifference Bold"/>
                <a:cs typeface="Glacial Indifference Bold"/>
                <a:sym typeface="Glacial Indifference Bold"/>
              </a:rPr>
              <a:t>data visualization using Power BI</a:t>
            </a:r>
            <a:r>
              <a:rPr lang="en-US" sz="3549" dirty="0">
                <a:solidFill>
                  <a:srgbClr val="000000"/>
                </a:solidFill>
                <a:latin typeface="Glacial Indifference"/>
                <a:ea typeface="Glacial Indifference"/>
                <a:cs typeface="Glacial Indifference"/>
                <a:sym typeface="Glacial Indifference"/>
              </a:rPr>
              <a:t> helps businesses make </a:t>
            </a:r>
            <a:r>
              <a:rPr lang="en-US" sz="3549" b="1" dirty="0">
                <a:solidFill>
                  <a:srgbClr val="000000"/>
                </a:solidFill>
                <a:latin typeface="Glacial Indifference Bold"/>
                <a:ea typeface="Glacial Indifference Bold"/>
                <a:cs typeface="Glacial Indifference Bold"/>
                <a:sym typeface="Glacial Indifference Bold"/>
              </a:rPr>
              <a:t>data-driven decisions</a:t>
            </a:r>
            <a:r>
              <a:rPr lang="en-US" sz="3549" dirty="0">
                <a:solidFill>
                  <a:srgbClr val="000000"/>
                </a:solidFill>
                <a:latin typeface="Glacial Indifference"/>
                <a:ea typeface="Glacial Indifference"/>
                <a:cs typeface="Glacial Indifference"/>
                <a:sym typeface="Glacial Indifference"/>
              </a:rPr>
              <a:t>, improve customer satisfaction, optimize operations, and plan effective marketing strategies.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696</Words>
  <Application>Microsoft Office PowerPoint</Application>
  <PresentationFormat>Custom</PresentationFormat>
  <Paragraphs>63</Paragraphs>
  <Slides>11</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Anantason Bold</vt:lpstr>
      <vt:lpstr>Glacial Indifference</vt:lpstr>
      <vt:lpstr>Algerian</vt:lpstr>
      <vt:lpstr>Arial</vt:lpstr>
      <vt:lpstr>Arial Narrow</vt:lpstr>
      <vt:lpstr>Calibri</vt:lpstr>
      <vt:lpstr>Bebas Neue Cyrillic</vt:lpstr>
      <vt:lpstr>Canva Sans Bold</vt:lpstr>
      <vt:lpstr>Glacial Indifference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Trends: Understanding Customer Preferences</dc:title>
  <cp:lastModifiedBy>Abhinit Kumar</cp:lastModifiedBy>
  <cp:revision>14</cp:revision>
  <dcterms:created xsi:type="dcterms:W3CDTF">2006-08-16T00:00:00Z</dcterms:created>
  <dcterms:modified xsi:type="dcterms:W3CDTF">2026-02-18T14:35:44Z</dcterms:modified>
  <dc:identifier>DAHA0ND7QgE</dc:identifier>
</cp:coreProperties>
</file>

<file path=docProps/thumbnail.jpeg>
</file>